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7" r:id="rId6"/>
    <p:sldId id="313" r:id="rId7"/>
    <p:sldId id="306" r:id="rId8"/>
    <p:sldId id="309" r:id="rId9"/>
    <p:sldId id="315" r:id="rId10"/>
    <p:sldId id="308" r:id="rId11"/>
    <p:sldId id="310" r:id="rId12"/>
    <p:sldId id="311" r:id="rId13"/>
    <p:sldId id="316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16/05/2024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16/05/2024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16/05/2024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4155" y="758952"/>
            <a:ext cx="5654296" cy="3227514"/>
          </a:xfrm>
        </p:spPr>
        <p:txBody>
          <a:bodyPr>
            <a:normAutofit/>
          </a:bodyPr>
          <a:lstStyle/>
          <a:p>
            <a:r>
              <a:rPr lang="it-IT" sz="5400" dirty="0"/>
              <a:t>Counseling </a:t>
            </a:r>
            <a:r>
              <a:rPr lang="it-IT" sz="5400" dirty="0" err="1"/>
              <a:t>pre</a:t>
            </a:r>
            <a:r>
              <a:rPr lang="it-IT" sz="5400" dirty="0"/>
              <a:t>-operatorio in chirurgia </a:t>
            </a:r>
            <a:r>
              <a:rPr lang="it-IT" sz="5400" dirty="0" err="1"/>
              <a:t>bariatrica</a:t>
            </a:r>
            <a:endParaRPr lang="it-IT" sz="54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9327" y="4537683"/>
            <a:ext cx="5041021" cy="1279652"/>
          </a:xfrm>
        </p:spPr>
        <p:txBody>
          <a:bodyPr>
            <a:normAutofit/>
          </a:bodyPr>
          <a:lstStyle/>
          <a:p>
            <a:r>
              <a:rPr lang="it-IT" sz="2800" b="1" smtClean="0">
                <a:solidFill>
                  <a:srgbClr val="FFC000"/>
                </a:solidFill>
              </a:rPr>
              <a:t>Dott.ssa </a:t>
            </a:r>
            <a:r>
              <a:rPr lang="it-IT" sz="2800" b="1" dirty="0">
                <a:solidFill>
                  <a:srgbClr val="FFC000"/>
                </a:solidFill>
              </a:rPr>
              <a:t>Laura Pedretti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 smtClean="0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idx="4294967295"/>
          </p:nvPr>
        </p:nvSpPr>
        <p:spPr>
          <a:xfrm>
            <a:off x="1517650" y="2149475"/>
            <a:ext cx="10674350" cy="4273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714E76-ED60-7565-44F9-C3AE582A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01" y="1899821"/>
            <a:ext cx="7466120" cy="41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2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581" y="3790765"/>
            <a:ext cx="4526280" cy="968057"/>
          </a:xfrm>
        </p:spPr>
        <p:txBody>
          <a:bodyPr>
            <a:normAutofit fontScale="90000"/>
          </a:bodyPr>
          <a:lstStyle/>
          <a:p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>Grazie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1395CD-1019-16B7-724E-EE391B8E42E0}"/>
              </a:ext>
            </a:extLst>
          </p:cNvPr>
          <p:cNvSpPr txBox="1"/>
          <p:nvPr/>
        </p:nvSpPr>
        <p:spPr>
          <a:xfrm>
            <a:off x="5703903" y="1947000"/>
            <a:ext cx="60989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rgbClr val="002060"/>
                </a:solidFill>
              </a:rPr>
              <a:t>«Prima dell’intervento ero rassegnato, pensavo solo a sopravvivere. Ora dopo l’intervento sto’ vivendo»</a:t>
            </a:r>
            <a:br>
              <a:rPr lang="it-IT" sz="2400" i="1" dirty="0">
                <a:solidFill>
                  <a:srgbClr val="002060"/>
                </a:solidFill>
              </a:rPr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egnaposto contenuto 1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2479" y="2457139"/>
            <a:ext cx="3354022" cy="2907102"/>
          </a:xfrm>
          <a:prstGeom prst="rect">
            <a:avLst/>
          </a:prstGeom>
        </p:spPr>
      </p:pic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sz="half" idx="2"/>
          </p:nvPr>
        </p:nvSpPr>
        <p:spPr>
          <a:xfrm>
            <a:off x="4879571" y="2228003"/>
            <a:ext cx="6731238" cy="44969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</a:t>
            </a:r>
            <a:r>
              <a:rPr lang="it-IT" sz="4400" b="1" i="1" dirty="0" smtClean="0">
                <a:solidFill>
                  <a:srgbClr val="FF0000"/>
                </a:solidFill>
              </a:rPr>
              <a:t>ERABS  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931354" y="3011194"/>
            <a:ext cx="2422609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Endocrinologo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883300" y="2078140"/>
            <a:ext cx="207818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Chirurgo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1097280" y="3719117"/>
            <a:ext cx="2220054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Nutrizionista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e 24"/>
          <p:cNvSpPr/>
          <p:nvPr/>
        </p:nvSpPr>
        <p:spPr>
          <a:xfrm>
            <a:off x="818210" y="5216460"/>
            <a:ext cx="214327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Anestesista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6679294" y="4410895"/>
            <a:ext cx="2298451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Psicologo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8579351" y="5447368"/>
            <a:ext cx="2439631" cy="11566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Pneumologo, cardiologo,………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325695" y="1542739"/>
            <a:ext cx="265205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Infermiere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54" y="1200727"/>
            <a:ext cx="10058400" cy="5657273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687781" y="2401455"/>
            <a:ext cx="2625129" cy="37222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Protocollo ERABS: ITEMS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545667" y="2327564"/>
            <a:ext cx="4124806" cy="4389119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 err="1">
                <a:solidFill>
                  <a:srgbClr val="002060"/>
                </a:solidFill>
              </a:rPr>
              <a:t>Counseling</a:t>
            </a:r>
            <a:r>
              <a:rPr lang="it-IT" sz="1600" i="1" dirty="0">
                <a:solidFill>
                  <a:srgbClr val="002060"/>
                </a:solidFill>
              </a:rPr>
              <a:t> preoperatori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Ottimizzazione del paziente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Digiuno preoperatorio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Profilassi Nausea E Vomito Postoperatorio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Profilassi Tromboembolismo Venoso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Profilassi Antibiotica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Analgesia Multimodale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Protocollo Di Anestesia Standardizzato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Sondino Naso-gastrico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Drenaggio Addominale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Catetere Vescicale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Mobilizzazione Precoce Postoperatoria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 err="1">
                <a:solidFill>
                  <a:srgbClr val="002060"/>
                </a:solidFill>
              </a:rPr>
              <a:t>Rialimentazione</a:t>
            </a:r>
            <a:r>
              <a:rPr lang="it-IT" sz="1600" i="1" dirty="0">
                <a:solidFill>
                  <a:srgbClr val="002060"/>
                </a:solidFill>
              </a:rPr>
              <a:t> Precoce Postoperatoria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i="1" dirty="0">
                <a:solidFill>
                  <a:srgbClr val="002060"/>
                </a:solidFill>
              </a:rPr>
              <a:t>Dimissione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D0FD022A-FFF0-84C8-D1C8-191BAAFF67E5}"/>
              </a:ext>
            </a:extLst>
          </p:cNvPr>
          <p:cNvSpPr/>
          <p:nvPr/>
        </p:nvSpPr>
        <p:spPr>
          <a:xfrm>
            <a:off x="5545667" y="2186247"/>
            <a:ext cx="2722844" cy="465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51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 smtClean="0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8D175C-134F-0611-ED6F-596D6CB0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2052"/>
            <a:ext cx="8815580" cy="44077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A8A0A3-503D-CC25-08F0-A6E8842904F9}"/>
              </a:ext>
            </a:extLst>
          </p:cNvPr>
          <p:cNvSpPr txBox="1"/>
          <p:nvPr/>
        </p:nvSpPr>
        <p:spPr>
          <a:xfrm rot="20353513">
            <a:off x="8242432" y="2235640"/>
            <a:ext cx="198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Comunicare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763882-E70F-F622-533E-85AF115F9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46" y="1963509"/>
            <a:ext cx="1908213" cy="100592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45BBCBC-3C8F-D1C6-DDB2-E3EFEA478518}"/>
              </a:ext>
            </a:extLst>
          </p:cNvPr>
          <p:cNvSpPr txBox="1"/>
          <p:nvPr/>
        </p:nvSpPr>
        <p:spPr>
          <a:xfrm rot="20833749">
            <a:off x="1225978" y="2147088"/>
            <a:ext cx="259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Formare/informare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4E214C6-6B2D-0958-6790-B526D44440C9}"/>
              </a:ext>
            </a:extLst>
          </p:cNvPr>
          <p:cNvSpPr/>
          <p:nvPr/>
        </p:nvSpPr>
        <p:spPr>
          <a:xfrm rot="21085901">
            <a:off x="3603986" y="5812134"/>
            <a:ext cx="3768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>
                <a:ln w="13462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Counseling</a:t>
            </a:r>
            <a:endParaRPr lang="it-IT" sz="5400" b="1" cap="none" spc="0" dirty="0">
              <a:ln w="13462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22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 smtClean="0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D64588-8783-3315-6B0D-446AE2AEC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094" y="2108201"/>
            <a:ext cx="9027657" cy="4463196"/>
          </a:xfrm>
          <a:prstGeom prst="rect">
            <a:avLst/>
          </a:prstGeom>
          <a:pattFill prst="pct25">
            <a:fgClr>
              <a:schemeClr val="bg2"/>
            </a:fgClr>
            <a:bgClr>
              <a:schemeClr val="bg1"/>
            </a:bgClr>
          </a:patt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4130BD-7C1D-DCF6-172D-17F0F711DCD6}"/>
              </a:ext>
            </a:extLst>
          </p:cNvPr>
          <p:cNvSpPr txBox="1"/>
          <p:nvPr/>
        </p:nvSpPr>
        <p:spPr>
          <a:xfrm>
            <a:off x="4234649" y="2325950"/>
            <a:ext cx="1470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Sensibile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61FFF7-D6A4-1B82-1739-4F2E0CC04F1A}"/>
              </a:ext>
            </a:extLst>
          </p:cNvPr>
          <p:cNvSpPr txBox="1"/>
          <p:nvPr/>
        </p:nvSpPr>
        <p:spPr>
          <a:xfrm>
            <a:off x="3998068" y="3365770"/>
            <a:ext cx="1148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Fragile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43C81C-C0FD-5A4B-0673-650035636C35}"/>
              </a:ext>
            </a:extLst>
          </p:cNvPr>
          <p:cNvSpPr txBox="1"/>
          <p:nvPr/>
        </p:nvSpPr>
        <p:spPr>
          <a:xfrm>
            <a:off x="3810517" y="4617431"/>
            <a:ext cx="1336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Insicuro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5B16ED-F55C-95C7-1079-58D58AB7E4D7}"/>
              </a:ext>
            </a:extLst>
          </p:cNvPr>
          <p:cNvSpPr txBox="1"/>
          <p:nvPr/>
        </p:nvSpPr>
        <p:spPr>
          <a:xfrm>
            <a:off x="7460610" y="2296770"/>
            <a:ext cx="97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Triste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3A76DA-DE0E-88A7-C952-B15F818D2171}"/>
              </a:ext>
            </a:extLst>
          </p:cNvPr>
          <p:cNvSpPr txBox="1"/>
          <p:nvPr/>
        </p:nvSpPr>
        <p:spPr>
          <a:xfrm>
            <a:off x="7675869" y="3181104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Debole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402CC9-FA64-5062-9FCA-A8AA2C74880F}"/>
              </a:ext>
            </a:extLst>
          </p:cNvPr>
          <p:cNvSpPr txBox="1"/>
          <p:nvPr/>
        </p:nvSpPr>
        <p:spPr>
          <a:xfrm>
            <a:off x="8219872" y="4367719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Solo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DE0C21-1377-D729-1700-221AACB8310C}"/>
              </a:ext>
            </a:extLst>
          </p:cNvPr>
          <p:cNvSpPr txBox="1"/>
          <p:nvPr/>
        </p:nvSpPr>
        <p:spPr>
          <a:xfrm>
            <a:off x="7957226" y="5749047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………………….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11A7AF-B9FC-037C-33DF-E1C5BBC0438A}"/>
              </a:ext>
            </a:extLst>
          </p:cNvPr>
          <p:cNvSpPr txBox="1"/>
          <p:nvPr/>
        </p:nvSpPr>
        <p:spPr>
          <a:xfrm>
            <a:off x="2771848" y="5498220"/>
            <a:ext cx="347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Facilmente vulnerabile</a:t>
            </a:r>
          </a:p>
        </p:txBody>
      </p:sp>
    </p:spTree>
    <p:extLst>
      <p:ext uri="{BB962C8B-B14F-4D97-AF65-F5344CB8AC3E}">
        <p14:creationId xmlns:p14="http://schemas.microsoft.com/office/powerpoint/2010/main" val="110431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830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3773"/>
                </a:solidFill>
              </a:rPr>
              <a:t>Counseling </a:t>
            </a:r>
            <a:r>
              <a:rPr lang="it-IT" dirty="0" err="1">
                <a:solidFill>
                  <a:srgbClr val="003773"/>
                </a:solidFill>
              </a:rPr>
              <a:t>pre</a:t>
            </a:r>
            <a:r>
              <a:rPr lang="it-IT" dirty="0">
                <a:solidFill>
                  <a:srgbClr val="003773"/>
                </a:solidFill>
              </a:rPr>
              <a:t>-operatorio in chirurgia </a:t>
            </a:r>
            <a:r>
              <a:rPr lang="it-IT" dirty="0" err="1">
                <a:solidFill>
                  <a:srgbClr val="003773"/>
                </a:solidFill>
              </a:rPr>
              <a:t>bariatrica</a:t>
            </a:r>
            <a:endParaRPr lang="it-IT" dirty="0">
              <a:solidFill>
                <a:srgbClr val="003773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6" y="1763486"/>
            <a:ext cx="10254343" cy="490790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72777" y="2210838"/>
            <a:ext cx="9744412" cy="4367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Empatia</a:t>
            </a:r>
            <a:r>
              <a:rPr lang="it-IT" sz="2400" dirty="0"/>
              <a:t>   </a:t>
            </a:r>
            <a:r>
              <a:rPr lang="it-IT" dirty="0"/>
              <a:t>                                              	      </a:t>
            </a:r>
            <a:r>
              <a:rPr lang="it-IT" sz="2400" dirty="0">
                <a:solidFill>
                  <a:schemeClr val="bg1"/>
                </a:solidFill>
              </a:rPr>
              <a:t>Olismo                                 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 Comunicazione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Fiducia                     Professionalità</a:t>
            </a:r>
          </a:p>
          <a:p>
            <a:pPr marL="0" indent="0">
              <a:buNone/>
            </a:pPr>
            <a:r>
              <a:rPr lang="it-IT" dirty="0"/>
              <a:t>			</a:t>
            </a: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Manageriali                                                           Organizzative                     Cliniche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F2E99-947B-3E90-F3F9-DCF63EA68911}"/>
              </a:ext>
            </a:extLst>
          </p:cNvPr>
          <p:cNvSpPr txBox="1"/>
          <p:nvPr/>
        </p:nvSpPr>
        <p:spPr>
          <a:xfrm>
            <a:off x="3133818" y="1763486"/>
            <a:ext cx="493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solidFill>
                  <a:srgbClr val="FFC000"/>
                </a:solidFill>
              </a:rPr>
              <a:t>Competenze  di un counselor</a:t>
            </a:r>
          </a:p>
        </p:txBody>
      </p:sp>
    </p:spTree>
    <p:extLst>
      <p:ext uri="{BB962C8B-B14F-4D97-AF65-F5344CB8AC3E}">
        <p14:creationId xmlns:p14="http://schemas.microsoft.com/office/powerpoint/2010/main" val="286908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C1EF2E-6C3B-77BC-DC39-E52C7D41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2" y="2831977"/>
            <a:ext cx="5326602" cy="3213716"/>
          </a:xfrm>
          <a:prstGeom prst="rect">
            <a:avLst/>
          </a:prstGeom>
        </p:spPr>
      </p:pic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 smtClean="0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>
          <a:xfrm>
            <a:off x="1001949" y="2108201"/>
            <a:ext cx="10272999" cy="45766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9600" dirty="0">
                <a:solidFill>
                  <a:srgbClr val="7030A0"/>
                </a:solidFill>
              </a:rPr>
              <a:t>Un adeguato </a:t>
            </a:r>
            <a:r>
              <a:rPr lang="it-IT" sz="9600" i="1" dirty="0" err="1" smtClean="0">
                <a:solidFill>
                  <a:srgbClr val="7030A0"/>
                </a:solidFill>
              </a:rPr>
              <a:t>counseling</a:t>
            </a:r>
            <a:r>
              <a:rPr lang="it-IT" sz="9600" i="1" dirty="0" smtClean="0">
                <a:solidFill>
                  <a:srgbClr val="7030A0"/>
                </a:solidFill>
              </a:rPr>
              <a:t> </a:t>
            </a:r>
            <a:r>
              <a:rPr lang="it-IT" sz="9600" dirty="0">
                <a:solidFill>
                  <a:srgbClr val="7030A0"/>
                </a:solidFill>
              </a:rPr>
              <a:t>può avere un impatto positivo sulla: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Consapevolezza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Responsabilità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Motivazione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Coinvolgimento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Empatia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Fiducia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Gestione dello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9600" dirty="0">
                <a:solidFill>
                  <a:srgbClr val="7030A0"/>
                </a:solidFill>
              </a:rPr>
              <a:t>Gestione delle emozioni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11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11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11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11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59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59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59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59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59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5900" dirty="0"/>
          </a:p>
          <a:p>
            <a:pPr marL="0" indent="0">
              <a:buNone/>
            </a:pPr>
            <a:r>
              <a:rPr lang="it-IT" sz="2800" dirty="0"/>
              <a:t>       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6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D293A1-EC31-F486-C166-4E76E6009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63" y="2108201"/>
            <a:ext cx="8913778" cy="4206605"/>
          </a:xfrm>
          <a:prstGeom prst="rect">
            <a:avLst/>
          </a:prstGeom>
        </p:spPr>
      </p:pic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 smtClean="0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B7501A-8BF4-B536-2229-62C29BD6DE2C}"/>
              </a:ext>
            </a:extLst>
          </p:cNvPr>
          <p:cNvSpPr txBox="1"/>
          <p:nvPr/>
        </p:nvSpPr>
        <p:spPr>
          <a:xfrm>
            <a:off x="1527243" y="2791838"/>
            <a:ext cx="1771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7030A0"/>
                </a:solidFill>
              </a:rPr>
              <a:t>Leadership</a:t>
            </a:r>
            <a:endParaRPr lang="it-IT" sz="2800" dirty="0">
              <a:solidFill>
                <a:srgbClr val="7030A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38B0D18-7781-89F3-6418-847C9ABA1A1F}"/>
              </a:ext>
            </a:extLst>
          </p:cNvPr>
          <p:cNvSpPr txBox="1"/>
          <p:nvPr/>
        </p:nvSpPr>
        <p:spPr>
          <a:xfrm>
            <a:off x="4494178" y="1737360"/>
            <a:ext cx="300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Lavorare in sinergia</a:t>
            </a:r>
          </a:p>
        </p:txBody>
      </p:sp>
    </p:spTree>
    <p:extLst>
      <p:ext uri="{BB962C8B-B14F-4D97-AF65-F5344CB8AC3E}">
        <p14:creationId xmlns:p14="http://schemas.microsoft.com/office/powerpoint/2010/main" val="242424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Counseling </a:t>
            </a:r>
            <a:r>
              <a:rPr lang="it-IT" dirty="0" err="1">
                <a:solidFill>
                  <a:srgbClr val="002060"/>
                </a:solidFill>
              </a:rPr>
              <a:t>pre</a:t>
            </a:r>
            <a:r>
              <a:rPr lang="it-IT" dirty="0">
                <a:solidFill>
                  <a:srgbClr val="002060"/>
                </a:solidFill>
              </a:rPr>
              <a:t>-operatorio in chirurgia </a:t>
            </a:r>
            <a:r>
              <a:rPr lang="it-IT" dirty="0" err="1" smtClean="0">
                <a:solidFill>
                  <a:srgbClr val="002060"/>
                </a:solidFill>
              </a:rPr>
              <a:t>bariatrica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idx="1"/>
          </p:nvPr>
        </p:nvSpPr>
        <p:spPr>
          <a:xfrm>
            <a:off x="1066799" y="2150032"/>
            <a:ext cx="10674485" cy="4273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8600" dirty="0">
                <a:solidFill>
                  <a:srgbClr val="7030A0"/>
                </a:solidFill>
              </a:rPr>
              <a:t>Un programma educativo preoperatorio è raccomandato per garantire aspettative realistiche, ridurre l’ansia, le complicanze e il dolore postoperatorio.</a:t>
            </a:r>
          </a:p>
          <a:p>
            <a:pPr marL="0" indent="0">
              <a:buNone/>
            </a:pPr>
            <a:endParaRPr lang="it-IT" sz="8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it-IT" sz="8600" dirty="0">
                <a:solidFill>
                  <a:srgbClr val="7030A0"/>
                </a:solidFill>
              </a:rPr>
              <a:t>			Un rapido recupero post operatorio</a:t>
            </a:r>
          </a:p>
          <a:p>
            <a:pPr marL="0" indent="0">
              <a:buNone/>
            </a:pPr>
            <a:r>
              <a:rPr lang="it-IT" sz="8600" dirty="0">
                <a:solidFill>
                  <a:srgbClr val="7030A0"/>
                </a:solidFill>
              </a:rPr>
              <a:t>Di conseguenza:</a:t>
            </a:r>
          </a:p>
          <a:p>
            <a:pPr marL="0" indent="0">
              <a:buNone/>
            </a:pPr>
            <a:r>
              <a:rPr lang="it-IT" sz="8600" dirty="0">
                <a:solidFill>
                  <a:srgbClr val="7030A0"/>
                </a:solidFill>
              </a:rPr>
              <a:t>			Una rapida dimissione</a:t>
            </a:r>
          </a:p>
          <a:p>
            <a:pPr marL="0" indent="0">
              <a:buNone/>
            </a:pPr>
            <a:endParaRPr lang="it-IT" sz="86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it-IT" sz="8600" dirty="0">
                <a:solidFill>
                  <a:srgbClr val="7030A0"/>
                </a:solidFill>
              </a:rPr>
              <a:t>Diminuzioni dei costi</a:t>
            </a:r>
          </a:p>
          <a:p>
            <a:pPr marL="0" indent="0">
              <a:buNone/>
            </a:pPr>
            <a:r>
              <a:rPr lang="it-IT" sz="8600" i="1" dirty="0">
                <a:solidFill>
                  <a:srgbClr val="00B050"/>
                </a:solidFill>
              </a:rPr>
              <a:t>In sintesi i programmi di educazione </a:t>
            </a:r>
            <a:r>
              <a:rPr lang="it-IT" sz="8600" i="1" dirty="0" err="1">
                <a:solidFill>
                  <a:srgbClr val="00B050"/>
                </a:solidFill>
              </a:rPr>
              <a:t>pre</a:t>
            </a:r>
            <a:r>
              <a:rPr lang="it-IT" sz="8600" i="1" dirty="0">
                <a:solidFill>
                  <a:srgbClr val="00B050"/>
                </a:solidFill>
              </a:rPr>
              <a:t>-operatoria possono diventare una risorsa preziosa </a:t>
            </a:r>
          </a:p>
          <a:p>
            <a:pPr marL="0" indent="0">
              <a:buNone/>
            </a:pPr>
            <a:endParaRPr lang="it-IT" sz="28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       </a:t>
            </a:r>
            <a:endParaRPr lang="it-IT" sz="4400" b="1" i="1" dirty="0">
              <a:solidFill>
                <a:srgbClr val="FF0000"/>
              </a:solidFill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CFBCD3D5-6A4F-EE5D-FC75-126FEF7E4E82}"/>
              </a:ext>
            </a:extLst>
          </p:cNvPr>
          <p:cNvSpPr/>
          <p:nvPr/>
        </p:nvSpPr>
        <p:spPr>
          <a:xfrm rot="20482731">
            <a:off x="2913640" y="3734667"/>
            <a:ext cx="719846" cy="284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90CC136-14C4-E668-A5B4-1871072E724F}"/>
              </a:ext>
            </a:extLst>
          </p:cNvPr>
          <p:cNvSpPr/>
          <p:nvPr/>
        </p:nvSpPr>
        <p:spPr>
          <a:xfrm rot="832082">
            <a:off x="2916611" y="4371659"/>
            <a:ext cx="719846" cy="284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7850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336</TotalTime>
  <Words>247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RetrospectVTI</vt:lpstr>
      <vt:lpstr>Counseling pre-operatorio in chirurgia bariatrica</vt:lpstr>
      <vt:lpstr>Counseling pre-operatorio in chirurgia bariatrica</vt:lpstr>
      <vt:lpstr>Counseling pre-operatorio in chirurgia bariatrica</vt:lpstr>
      <vt:lpstr>Counseling pre-operatorio in chirurgia bariatrica</vt:lpstr>
      <vt:lpstr>Counseling pre-operatorio in chirurgia bariatrica</vt:lpstr>
      <vt:lpstr>Counseling pre-operatorio in chirurgia bariatrica</vt:lpstr>
      <vt:lpstr>Counseling pre-operatorio in chirurgia bariatrica</vt:lpstr>
      <vt:lpstr>Counseling pre-operatorio in chirurgia bariatrica</vt:lpstr>
      <vt:lpstr>Counseling pre-operatorio in chirurgia bariatrica</vt:lpstr>
      <vt:lpstr>Counseling pre-operatorio in chirurgia bariatrica</vt:lpstr>
      <vt:lpstr>    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Pedretti Laura</cp:lastModifiedBy>
  <cp:revision>17</cp:revision>
  <dcterms:created xsi:type="dcterms:W3CDTF">2022-02-27T17:36:31Z</dcterms:created>
  <dcterms:modified xsi:type="dcterms:W3CDTF">2024-05-16T10:38:55Z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